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1" r:id="rId7"/>
    <p:sldId id="262" r:id="rId8"/>
    <p:sldId id="263" r:id="rId9"/>
    <p:sldId id="281" r:id="rId10"/>
    <p:sldId id="264" r:id="rId11"/>
    <p:sldId id="266" r:id="rId12"/>
    <p:sldId id="269" r:id="rId13"/>
    <p:sldId id="287" r:id="rId14"/>
    <p:sldId id="288" r:id="rId15"/>
    <p:sldId id="289" r:id="rId16"/>
    <p:sldId id="271" r:id="rId17"/>
    <p:sldId id="280" r:id="rId18"/>
    <p:sldId id="283" r:id="rId19"/>
    <p:sldId id="282" r:id="rId20"/>
    <p:sldId id="267" r:id="rId21"/>
    <p:sldId id="272" r:id="rId22"/>
    <p:sldId id="273" r:id="rId23"/>
    <p:sldId id="274" r:id="rId24"/>
    <p:sldId id="276" r:id="rId25"/>
    <p:sldId id="275" r:id="rId26"/>
    <p:sldId id="278" r:id="rId27"/>
    <p:sldId id="284" r:id="rId28"/>
    <p:sldId id="277" r:id="rId29"/>
    <p:sldId id="279" r:id="rId30"/>
    <p:sldId id="268" r:id="rId31"/>
    <p:sldId id="270" r:id="rId32"/>
    <p:sldId id="260" r:id="rId33"/>
    <p:sldId id="286" r:id="rId34"/>
    <p:sldId id="28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9" autoAdjust="0"/>
    <p:restoredTop sz="94660"/>
  </p:normalViewPr>
  <p:slideViewPr>
    <p:cSldViewPr snapToGrid="0">
      <p:cViewPr varScale="1">
        <p:scale>
          <a:sx n="52" d="100"/>
          <a:sy n="52" d="100"/>
        </p:scale>
        <p:origin x="35" y="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152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3-01-06T07:29:27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6080 10407 0,'0'0'0,"0"0"0,0 0 16,0 0 0,-47 20-16,23-2 15,-11 2-15,-12 7 16,-6 5 0,-6 6-16,0 7 15,0 13 1,6 10-16,6 8 15,-6 7 1,6 2-16,-5 9 16,-1 12-16,-6 8 15,0 4 1,6 6-16,6-1 16,6 1-1,12-4-15,-1 1 16,7-1-16,-1-2 15,6-1 1,1-8-16,-1 0 16,6-9-1,7-3-15,-1-3 16,-6 0 0,0 3-16,0 0 15,1-6-15,-1-6 16,0-2-1,6-4-15,-6 3 16,7-2 0,-1-10-16,0-2 15,0-6 1,0-4-16,6-2 16,-6-3-1,6 0-15,-6-3 16,6-6-16,0-3 15,-6-2 1,6-10-16,-5-5 16,5-7-1,-6-5-15,0-6 16,-6-6-16,-6-18 16,-17-41-1,-18-52-15,0-33 16,0 5-1,6 28-15,6 25 16,6 19 0,0 17-16,5 15 15,7 11 1,11 12-16,6 6 16,0 6-16,6 3 15,0-3 1,0 0-16,47 115 15,12 6 1,6 26-16,5 11 16,1-5-16,-1-6 15,-5-15 1,-18-20-16,-6-24 16,-17-20-1,-1-15-15,-5-15 16,-6-14-1,-1-13-15,7-11 16,17-29-16,59-74 16,30-88-1,5-47-15,-35 14 16,-23 30 0,-6 18-16,-7 17 15,1 18 1,-6 27-16</inkml:trace>
  <inkml:trace contextRef="#ctx0" brushRef="#br0" timeOffset="2440.25">2175 15419 0,'0'0'0,"12"73"15,6 7 1,17 23-16,0 3 15,1-9-15,-7-15 16,-5-14 0,-7-10-16,-5-11 15,-6-11 1,-6-13-16,0-14 16,0-9-1,0-9-15,0 9 16,-6-94-16,0 0 15,0-24 1,12-5-16,12-1 16,5 10-1,7 20-15,-1 26 16,6 21 0,-5 21-16,-1 17 15,6 15-15,12 23 16,12 30-1,0 20-15,-12 4 16,-12-10 0,-11-8-16,-6-15 15,-7-15-15,1-11 16,-6-13 0,-6-8-16,6-9 15,0-17 1,0-30-16,11-41 15,1-21 1,11-8-16,-5 23 16,-1 23-1,1 24-15,-1 21 16,1 17-16,-1 12 16,7 15-1,11 26-15,6 30 16,6 26-1,-12 9-15,-12-6 16,-11-9-16,-6-14 16,-6-13-1,0-11-15,-1-8 16</inkml:trace>
  <inkml:trace contextRef="#ctx0" brushRef="#br0" timeOffset="3140.18">4086 15472 0,'0'0'0,"0"0"16,6-29-1,-6-4-15,0-11 16,-6-6 0,0-3-16,-11 6 15,-13 12-15,1 11 16,-6 16-1,-6 10-15,-1 16 16,1 17 0,6 15-16,6 15 15,11 6 1,18-1-16,6 1 16,17 5-16,13-2 15,5-16 1,0-16-16,0-16 15,-6-14 1,-5-12-16,11-12 16,0-17-1,0-18-15,0-18 16,-17-9-16,-18-2 16,-6 3-1,-6 2-15,-6 9 16,6 18-1,0 15-15,1 14 16,5 9-16,0 6 16,0 0-1,23 35-15,18 21 16,12 24 0,6 11-16,0-6 15,-6-3 1,0-11-16,5-9 15,7-12-15,0-9 16</inkml:trace>
  <inkml:trace contextRef="#ctx0" brushRef="#br0" timeOffset="3596.48">4798 14878 0,'0'0'0,"0"0"16,0 0 0,0 0-1,47 24-15,-18 11 16,12 18-16,12 14 15,-6 16 1,6-1-16,-6-3 16,-6-8-1,1-9-15,-1-9 16,-6-12-16,-6-6 16,1-14-1,-13-10-15</inkml:trace>
  <inkml:trace contextRef="#ctx0" brushRef="#br0" timeOffset="3906.71">5509 14990 0,'0'0'0,"0"0"16,0 0-16,-35 41 15,6 0 1,-13 21-16,-11 17 16,-5 6-1,5-2-15,6-10 16,11-8-16,7-6 15,6-9 1,11-9-16,6-9 16</inkml:trace>
  <inkml:trace contextRef="#ctx0" brushRef="#br0" timeOffset="4240.16">5721 15237 0,'0'0'0,"0"0"15,0 0 1,12 59-16,-1-15 16,13 14-16,-1 10 15,-5 3 1,0-7-16,-7-5 16,1-9-1,-6-9-15,0-11 16,0-13-1</inkml:trace>
  <inkml:trace contextRef="#ctx0" brushRef="#br0" timeOffset="4540.42">5809 14605 0,'0'0'16,"0"0"-1,0 0-15,0 0 16,47 3-16,-6 5 15,6 1 1,6 3-16,6 0 16,-6-3-1</inkml:trace>
  <inkml:trace contextRef="#ctx0" brushRef="#br0" timeOffset="5380.29">6444 15002 0,'0'0'0,"0"0"16,0 0-16,12 61 16,5 10-1,7 23-15,0 6 16,-7-12 0,-5-20-16,-6-21 15,-6-18 1,0-14-16,0-12 15,0-9 1,0-15-16,6-23 16,5-26-16,13-16 15,11 7 1,6 17-16,-5 27 16,-1 20-1,-12 18-15,7 15 16,-1 17-16,-5 18 15,-1 3 1,-5-6-16,-6-15 16,-6-14-1,-6-15-15,5-9 16,-5-9 0,12-17-16,0-18 15,17-9-15,7 6 16,5 14-1,6 19-15,-6 11 16,-6 12 0,6 8-16,-5 13 15,-7 5 1,1 6-16,-7 4 16,-5-1-16,-7-9 15,7-8 1,-6-10-16,5-8 15,7-6 1</inkml:trace>
  <inkml:trace contextRef="#ctx0" brushRef="#br0" timeOffset="5607.59">8037 14943 0,'0'0'16,"0"0"-1,0 0-15,0 41 16,0 9-16,6 26 16,-6 13-1,-6 2 1,1-15-16,-1-14 16,-6-18-16,0-18 15,6-14 1</inkml:trace>
  <inkml:trace contextRef="#ctx0" brushRef="#br0" timeOffset="5830.42">7838 14496 0,'0'0'0,"0"0"15,0 0 1,0 0-16,0 0 16,41 32-1,-12-14-15,6 0 16,7-4 0,5-2-16</inkml:trace>
  <inkml:trace contextRef="#ctx0" brushRef="#br0" timeOffset="6374">8508 14819 0,'0'0'0,"0"0"16,47-3-16,0-5 16,18-7-1,11 0-15,-5 3 16,-13 6-1,-11 9-15,-11 6 16,-7 9-16,-17 11 16,-12 9-1,-18 24-15,-23 29 16,-24 15 0,-5-9-16,-1-17 15,12-22 1,12-11-16,12-8 15,12-10-15,17-3 16,6-2 0,17 2-1,13 4-15,17 2 16,12-5-16,-1-7 16,1-8-1,0-12-15,-6-9 16,-6-11-16,-6-7 15</inkml:trace>
  <inkml:trace contextRef="#ctx0" brushRef="#br0" timeOffset="6565.42">8661 15119 0,'0'0'0,"0"0"16,0 0 0,0 0-16,35 12 15,12-6 1,6-3-16</inkml:trace>
  <inkml:trace contextRef="#ctx0" brushRef="#br0" timeOffset="7057.95">9543 15072 0,'0'0'16,"0"0"-1,0 0-15,0 0 16,0 0-1,41 15-15,-24-18 16,7-6 0,5-12-16,1-11 15,-1-9-15,1-12 16,-13 0 0,-11 6-16,-6 9 15,-6 6 1,-11 8-16,-7 9 15,1 12-15,-1 9 16,-11 18 0,-1 17-1,1 18-15,12 8 16,5 10-16,18-1 16,6 1-1,17-7-15,13-8 16,5-18-16,18-15 15,5-17 1,7-15-16,23-20 16,12-21-1,11-21-15,7-11 16</inkml:trace>
  <inkml:trace contextRef="#ctx0" brushRef="#br0" timeOffset="7797.62">3657 16436 0,'0'0'0,"0"0"16,0 0-1,6 41-15,6-5 16,5 14 0,7 11-16,5 10 15,1 2-15,-1-2 16,-5-9-1,-7-9-15,-5-12 16,-6-12 0,0-8-16,0-10 15</inkml:trace>
  <inkml:trace contextRef="#ctx0" brushRef="#br0" timeOffset="8094.2">3363 16433 0,'0'0'15,"0"0"-15,0 0 16,0 0-1,35-35-15,7 23 16,34-3 0,18 4-16,12-1 15,-6 0-15,-12 3 16,-17 1 0,-13-1-16</inkml:trace>
  <inkml:trace contextRef="#ctx0" brushRef="#br0" timeOffset="8725.04">4586 16386 0,'0'0'0,"0"0"15,0 0 1,-6 41-16,6 1 16,0 19-16,12 25 15,0 5 1,0-6-16,-7-15 15,1-20 1,0-14-16,0-16 16,-6-14-1,0-6-15,0 0 16,0 0-16,29-117 16,-5 28-1,11-2-15,6 15 16,1 20-1,-7 24-15,0 20 16,-6 15 0,1 17-16,11 22 15,-6 19-15,6 19 16,-5-1 0,-7-11-16,-5-15 15,-1-15 1</inkml:trace>
  <inkml:trace contextRef="#ctx0" brushRef="#br0" timeOffset="9379.34">6121 15692 0,'0'0'0,"0"0"15,0 0 1,0 0-16,-41-5 16,11 22-16,-17 21 15,-23 27 1,-1 17-16,0 7 15,24-4 1,18-9-16,11-2 16,18-13-1,12-2-15,6 0 16,11 0-16,6-3 16,7-3-1,-7 0-15,-6-3 16,1 0-1,-7-3-15,-11-3 16,0-6 0,-12-3-16,0-3 15,-12-2-15,-6-7 16,-11-2 0,-6-9-16,-7-12 15,-16-18 1,-7-26-16,-6-24 15,13-20 1</inkml:trace>
  <inkml:trace contextRef="#ctx0" brushRef="#br0" timeOffset="9570.93">5521 16298 0,'0'0'15,"0"0"-15,0 0 16,0 0-16,35-12 15,1 12 1,22 0-16,13 3 16,5 3-1,1-3-15,-1 0 16,7-6 0</inkml:trace>
  <inkml:trace contextRef="#ctx0" brushRef="#br0" timeOffset="10077.81">6462 16577 0,'0'0'0,"0"0"16,0 0-1,0 0-15,23 44 16,-5-14-16,5 8 16,7 3-1,-1-3-15,6-2 16,1-10-1,-1-11-15,-11-9 16,5-12 0,0-18-16,7-20 15,-1-20 1,-6-16-16,-17-5 16,-6 6-16,-12 8 15,-12 9 1,-5 18-16,-7 21 15,-5 14 1,-6 18-16,-6 17 16,0 21-16,0 15 15,12 14 1,17 4-16,12 2 16</inkml:trace>
  <inkml:trace contextRef="#ctx0" brushRef="#br0" timeOffset="10981.07">8302 16069 0,'0'0'16,"0"0"-16,-53 14 16,12 10-1,-6 20-15,0 21 16,0 14 0,6 12-16,5 6 15,13 3-15,5-6 16,12-9-1,12-14-15,12-9 16,5-12 0,19-12-16,-1-15 15,6-14 1,0-12-16,12-14 16,-1-19-1,7-16-15,0-19 16</inkml:trace>
  <inkml:trace contextRef="#ctx0" brushRef="#br0" timeOffset="11408.16">8661 16521 0,'0'0'0,"0"0"16,-12 39-1,12-7-15,6 9 16,6 12 0,5 0-16,7-6 15,-1-9-15,1-14 16,-1-12 0,1-15-16,5-15 15,6-23 1,7-24-16,-19-14 15,-11-7 1,-12 1-16,-12-6 16,-5 12-16,-13 17 15,-5 27 1,5 26-16,7 18 16,-6 20-1,-7 24-15,13 18 16,5 5-1,6 3-15,6 1 16,6-10-16,12-2 16</inkml:trace>
  <inkml:trace contextRef="#ctx0" brushRef="#br0" timeOffset="12059.96">9260 16095 0,'0'0'15,"0"0"-15,0 0 16,12 30 0,6 14-16,5 29 15,7 12-15,-7 1 16,1-13 0,-12-14-16,-1-15 15,1-12 1,-6-14-16,-6-12 15,6-9 1,0-9-16,0-14 16,5-18-16,7-15 15,5-3 1,7 3-16,-1 15 16,7 12-1,-7 14-15,-6 15 16,1 15-1,5 17-15,1 27 16,-1 21-16,-5 17 16,-7 0-1,1-9-15,0-17 16</inkml:trace>
  <inkml:trace contextRef="#ctx0" brushRef="#br0" timeOffset="12626.34">10325 15428 0,'0'0'0,"0"0"16,0 0-16,6 32 15,-1 24 1,7 35-16,-6 27 16,-6 8-1,0-2-15,0-10 16,6-2-16,6-12 15,11-12 1,7-11-16,5-13 16,6-8-16,0-15 15,0-14 1,-5-18-16,-1-12 16,0-9-1,12-12-15,0-11 16,-6-6-16</inkml:trace>
  <inkml:trace contextRef="#ctx0" brushRef="#br0" timeOffset="12907.78">10013 16110 0,'0'0'16,"0"0"-16,0 0 16,41-9-1,6-3-15,18-5 16,17-1-16,1-3 15,-1 1 1,6-1-16,-6 1 16</inkml:trace>
  <inkml:trace contextRef="#ctx0" brushRef="#br0" timeOffset="13624.52">10971 16401 0,'0'0'0,"0"0"16,36 3-16,5 0 16,12-3-1,11-6-15,13-9 16,2-11 0,1-10-16,-7-8 15,-14-6-15,-18-3 16,-20 3-1,-18 6-15,-15-3 16,-15-3 0,-11 9-16,-3 15 15,0 17 1,3 18-16,-15 26 16,-12 33-1,0 32-15,12 11 16,18-8-16,23-18 15,12-14 1,12-6-16,18-6 16,17-12-1,11-21-15,7-20 16,11-15-16,19-17 16,7-10-1,4-5-15,-6-6 16,-15-3-1</inkml:trace>
  <inkml:trace contextRef="#ctx0" brushRef="#br0" timeOffset="14157.61">12027 15901 0,'0'0'16,"0"0"-1,0 0-15,41 35 16,-3 18-1,6 33-15,-6 11 16,-8-6-16,-12-12 16,-10-20-1,-2-15-15,-3-12 16,-3-14 0,0-9-16,0-9 15,3-3 1,3-12-16,3-23 15,8-21-15,10-8 16,5-1 0,6 12-16,1 15 15,2 14 1,-3 16-16,0 14 16,9 14-1,9 24-15,6 24 16,-3 20-16,-3 6 15,-9 4 1,-3-1-16,-6-9 16</inkml:trace>
  <inkml:trace contextRef="#ctx0" brushRef="#br0" timeOffset="14747.54">13403 15154 0,'0'0'0,"0"0"15,0 0-15,14 33 16,-5 8-16,-3 21 16,-6 20-1,-9 24 1,-3 14-16,1 1 16,5-1-16,9-5 15,11 0 1,13-9-16,8-15 15,6-21-15,6-17 16,3-18 0,3-11-16,0-12 15,-3-12 1,3-9-16,6-15 16,6-20-1,-7-20-15,-8-7 16,-14 3-16</inkml:trace>
  <inkml:trace contextRef="#ctx0" brushRef="#br0" timeOffset="15034.43">13003 15892 0,'0'0'0,"0"0"16,41-11 0,18-1-16,41-3 15,35-5 1,15-4-16,3-5 15,3-7 1,-4 1-16,1 0 16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CF72-2606-BC79-A25B-D4566EC8B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5A4D75-F067-A58A-E8C6-C30A051B6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D5F0E-13BD-908B-16B4-4BD071936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5B1A1-BFAB-80AD-5C70-7BB8C63F4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D2519-3F53-6234-B12B-F8FA5FC3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1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90F8-8F40-6367-367C-6DC67357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65B44-5569-5216-5273-68779A44C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CC2C9-16FD-585D-2114-E8EE987E6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2C657-CC19-A5BE-2E63-A8C91BE79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6F1FB-2AFA-078A-2ED6-DD76188B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60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F6F51-FBFB-068C-12F0-4D76352E2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46D77-B25B-9FF4-3A4F-2855BC9DE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DFD7C-5F72-252A-B9F2-2006BE40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8A0D5-5D4C-FFBD-BA04-E3DF8D71A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1AFD0-6C78-04CE-3414-BC9B670A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4360-5389-72C8-9711-43B62419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AED04-00B9-1261-3061-2F41A6103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ABA7C-4FDE-C5AF-DD43-96B89A5D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C12A2-91E5-7153-FB23-AD7EAD315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F1394-9D70-345A-16F9-3B109945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53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77DA1-D293-840D-DBF4-C489147CA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07B0F-B554-6E5D-2050-1236FC1D8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1599-AC78-D41D-A4C3-5A0BF10A9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58AB0-F670-6F55-FDFF-B82F19A16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BEB6F-06A6-18BC-0F0F-4290D9B8E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9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A6C7C-18DA-523A-B767-7ABB14B14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49B8E-87DF-92C5-2552-24AAFDCCB7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8A2496-E430-5CD7-18A9-11104C2E7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EE49F-0F4C-840D-3D7B-D45C3FB66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F16D2-BC5C-FF5F-9EAD-3CF1A1A4F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5D037-D092-170E-8852-25DF677A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3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A9143-A4C5-905F-A4E8-D40305018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91EAA-396A-005A-C88B-4F70793D5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944BE-B6F0-874B-7ECD-E110DE702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12F425-7145-D8E4-1FE2-00CBBBA6B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39EA73-57A6-C109-C6A9-53A2106AA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3B294A-E2CF-295B-C6A5-C2FF4FB14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19C1D8-AE28-26F5-D37D-0F55D32C7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A64537-67B7-B782-5269-C4B1D2D74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3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FD174-C835-3763-136A-825A0E4E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997B69-3D91-D9E9-1BFA-D1CD4DDA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45F38-047E-4045-14CE-A9CE093D8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524C-DA71-0220-9016-576AB0DC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99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DEBC4-636C-B40C-03FF-CBC2199EF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B52333-21EF-10B1-C1B2-EFEFC9D71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DDF51-FC35-85EB-4ACF-C85069E8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093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8DBF-0F59-0DE9-9682-8CA9E4690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D7194-B1CD-2ACC-C2BE-0B1D1B097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F685B-9E5C-7065-7702-9A7D3095E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F6900-8EEC-3F4D-0AD7-01DB9A40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CD0D4-1EA1-21A3-840D-842BB9C2C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7DE04-E3D5-8B2C-693F-8CAEEAAE3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9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91342-C8DF-4810-BBFA-9849D704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3630F-E9EC-D04D-A41B-FF46BEBA6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E0A09-1E4D-068C-0294-176EA4723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2EB0F-05FD-1F61-DAF8-B82B19004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C9A6B-FE6C-B421-74E2-C009973A2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7D39E-64EC-85EA-DB12-DE9F625E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2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66B0CD-2DBA-8697-7E90-0AC9D810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C541D-452F-974E-9B66-86CBE4A8D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579B1-3ACD-4766-AF24-36F555B32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E27D4-A661-4F17-8E12-541A4D5091AD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457E4-7ED3-5950-1624-77C0624A7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AE440-83E3-5DC7-377D-DF1E1B536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0E1EB-56C2-4EA9-931D-0B60A673E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1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77C7-A528-66BA-A8E8-209C3CFCDB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VICReg and related 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2FEE51-F6EB-6A0A-4BB4-532A010091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Yann’s general opinions on SSL</a:t>
            </a:r>
          </a:p>
          <a:p>
            <a:r>
              <a:rPr lang="en-US" dirty="0"/>
              <a:t>(as remembered by Dan)</a:t>
            </a:r>
          </a:p>
        </p:txBody>
      </p:sp>
    </p:spTree>
    <p:extLst>
      <p:ext uri="{BB962C8B-B14F-4D97-AF65-F5344CB8AC3E}">
        <p14:creationId xmlns:p14="http://schemas.microsoft.com/office/powerpoint/2010/main" val="189608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0F2E83-2FAD-8B4B-F9EE-CCEC392CE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2407"/>
            <a:ext cx="12192000" cy="379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02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05246-D5C5-112A-EC66-1DF50A51D63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52153" y="3179379"/>
            <a:ext cx="8978581" cy="36786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B8A1DD-FBA1-6D3E-F7C3-921602A50E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493885" cy="45386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D98AD7-6041-350B-AB69-60167B4550CF}"/>
                  </a:ext>
                </a:extLst>
              </p:cNvPr>
              <p:cNvSpPr txBox="1"/>
              <p:nvPr/>
            </p:nvSpPr>
            <p:spPr>
              <a:xfrm>
                <a:off x="6157266" y="1033869"/>
                <a:ext cx="4130883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/>
                  <a:t>Goal: maximize the info content of </a:t>
                </a:r>
                <a14:m>
                  <m:oMath xmlns:m="http://schemas.openxmlformats.org/officeDocument/2006/math">
                    <m:r>
                      <a:rPr lang="en-US" sz="4000" i="1" dirty="0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4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D98AD7-6041-350B-AB69-60167B4550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7266" y="1033869"/>
                <a:ext cx="4130883" cy="1323439"/>
              </a:xfrm>
              <a:prstGeom prst="rect">
                <a:avLst/>
              </a:prstGeom>
              <a:blipFill>
                <a:blip r:embed="rId4"/>
                <a:stretch>
                  <a:fillRect l="-5162" t="-8295" r="-7965" b="-18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2216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CD6CFF5-8103-AAC1-F83A-61547C88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655" y="-18161"/>
            <a:ext cx="9359248" cy="21364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DA9B02-1511-EE2D-284E-8C40BF55475A}"/>
              </a:ext>
            </a:extLst>
          </p:cNvPr>
          <p:cNvSpPr txBox="1"/>
          <p:nvPr/>
        </p:nvSpPr>
        <p:spPr>
          <a:xfrm>
            <a:off x="3355862" y="3982648"/>
            <a:ext cx="5700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Invariance</a:t>
            </a:r>
          </a:p>
        </p:txBody>
      </p:sp>
    </p:spTree>
    <p:extLst>
      <p:ext uri="{BB962C8B-B14F-4D97-AF65-F5344CB8AC3E}">
        <p14:creationId xmlns:p14="http://schemas.microsoft.com/office/powerpoint/2010/main" val="4045298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836DE-1809-BE6E-A683-152531C7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70" y="557460"/>
            <a:ext cx="11840060" cy="29645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099154-59CF-286C-A922-E336214E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643" y="3522052"/>
            <a:ext cx="8162714" cy="1449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DDDF0E-9209-300D-49D8-12E1CE82B3E0}"/>
              </a:ext>
            </a:extLst>
          </p:cNvPr>
          <p:cNvSpPr txBox="1"/>
          <p:nvPr/>
        </p:nvSpPr>
        <p:spPr>
          <a:xfrm>
            <a:off x="3971804" y="5729490"/>
            <a:ext cx="4248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352577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33250A9-D421-9911-0B41-8DDF4939F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35" y="4061958"/>
            <a:ext cx="11505530" cy="15002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1C2931-7DA6-64D6-9941-1F45F1DF5E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2036" y="5491898"/>
            <a:ext cx="3927928" cy="12227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9AE61B1-A9D6-480E-0A2D-1AB4C951307E}"/>
              </a:ext>
            </a:extLst>
          </p:cNvPr>
          <p:cNvSpPr txBox="1"/>
          <p:nvPr/>
        </p:nvSpPr>
        <p:spPr>
          <a:xfrm>
            <a:off x="4208594" y="1687687"/>
            <a:ext cx="3774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Covariance</a:t>
            </a:r>
          </a:p>
        </p:txBody>
      </p:sp>
    </p:spTree>
    <p:extLst>
      <p:ext uri="{BB962C8B-B14F-4D97-AF65-F5344CB8AC3E}">
        <p14:creationId xmlns:p14="http://schemas.microsoft.com/office/powerpoint/2010/main" val="767397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8836DE-1809-BE6E-A683-152531C7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419" y="1448175"/>
            <a:ext cx="5985720" cy="1498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099154-59CF-286C-A922-E336214E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57" y="3209589"/>
            <a:ext cx="4126644" cy="73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3250A9-D421-9911-0B41-8DDF4939F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479" y="4176179"/>
            <a:ext cx="9753600" cy="12718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1C2931-7DA6-64D6-9941-1F45F1DF5E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1366" y="5584992"/>
            <a:ext cx="3329826" cy="10365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D6CFF5-8103-AAC1-F83A-61547C88C6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4801" y="187427"/>
            <a:ext cx="5222956" cy="1192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DDDF0E-9209-300D-49D8-12E1CE82B3E0}"/>
              </a:ext>
            </a:extLst>
          </p:cNvPr>
          <p:cNvSpPr txBox="1"/>
          <p:nvPr/>
        </p:nvSpPr>
        <p:spPr>
          <a:xfrm>
            <a:off x="1971244" y="2403952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AE61B1-A9D6-480E-0A2D-1AB4C951307E}"/>
              </a:ext>
            </a:extLst>
          </p:cNvPr>
          <p:cNvSpPr txBox="1"/>
          <p:nvPr/>
        </p:nvSpPr>
        <p:spPr>
          <a:xfrm>
            <a:off x="451073" y="4876814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A9B02-1511-EE2D-284E-8C40BF55475A}"/>
              </a:ext>
            </a:extLst>
          </p:cNvPr>
          <p:cNvSpPr txBox="1"/>
          <p:nvPr/>
        </p:nvSpPr>
        <p:spPr>
          <a:xfrm>
            <a:off x="2436868" y="343427"/>
            <a:ext cx="597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4829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C4256-3E39-9117-E027-91BB7E99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expander?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08695-086B-19C9-C348-46CF2C3952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600" dirty="0"/>
                  <a:t>to eliminate the information by which the two representations differ, </a:t>
                </a:r>
              </a:p>
              <a:p>
                <a:r>
                  <a:rPr lang="en-US" sz="3600" dirty="0"/>
                  <a:t>to expand the dimension in a non-linear fashion so that decorrelating the embedding variables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sz="3600" dirty="0"/>
                  <a:t> will reduce the dependencies (not just the correlations) between the variables of the representation vector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3600" dirty="0"/>
                  <a:t>. </a:t>
                </a:r>
              </a:p>
              <a:p>
                <a:r>
                  <a:rPr lang="zh-CN" altLang="en-US" sz="3600" dirty="0"/>
                  <a:t>其实早从 </a:t>
                </a:r>
                <a:r>
                  <a:rPr lang="en-US" altLang="zh-CN" sz="3600" dirty="0" err="1"/>
                  <a:t>SimCLR</a:t>
                </a:r>
                <a:r>
                  <a:rPr lang="en-US" altLang="zh-CN" sz="3600" dirty="0"/>
                  <a:t> </a:t>
                </a:r>
                <a:r>
                  <a:rPr lang="zh-CN" altLang="en-US" sz="3600" dirty="0"/>
                  <a:t>就开始有了。</a:t>
                </a: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08695-086B-19C9-C348-46CF2C3952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23" t="-3361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2915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D358EA-F7E5-1735-C2FA-8E742F4D803F}"/>
              </a:ext>
            </a:extLst>
          </p:cNvPr>
          <p:cNvSpPr/>
          <p:nvPr/>
        </p:nvSpPr>
        <p:spPr>
          <a:xfrm>
            <a:off x="2734010" y="2591566"/>
            <a:ext cx="1801230" cy="1883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0A37E3-9F22-4742-9FF3-863BCA6E74AF}"/>
              </a:ext>
            </a:extLst>
          </p:cNvPr>
          <p:cNvSpPr/>
          <p:nvPr/>
        </p:nvSpPr>
        <p:spPr>
          <a:xfrm>
            <a:off x="300204" y="2407767"/>
            <a:ext cx="1566121" cy="1443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E2C5B8-41AE-88C7-D1C6-236A9AFBC5A8}"/>
              </a:ext>
            </a:extLst>
          </p:cNvPr>
          <p:cNvSpPr/>
          <p:nvPr/>
        </p:nvSpPr>
        <p:spPr>
          <a:xfrm>
            <a:off x="6309665" y="2591566"/>
            <a:ext cx="1455951" cy="1497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E97ACF-C9F6-710C-36F3-643FB0CEFD2B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44A912-B869-AE0A-B169-7ADEB5179EF0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44A912-B869-AE0A-B169-7ADEB5179E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2962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  <a:p>
            <a:r>
              <a:rPr lang="en-US" sz="3200" dirty="0"/>
              <a:t>VICReg: maximize info content. </a:t>
            </a:r>
          </a:p>
          <a:p>
            <a:r>
              <a:rPr lang="en-US" sz="3200" dirty="0"/>
              <a:t>Overall effect: encode whatever’s predictable. </a:t>
            </a:r>
          </a:p>
          <a:p>
            <a:pPr lvl="1"/>
            <a:r>
              <a:rPr lang="zh-CN" altLang="en-US" sz="2800" dirty="0"/>
              <a:t>抓住规律。</a:t>
            </a:r>
            <a:endParaRPr lang="en-US" altLang="zh-CN" sz="2800" dirty="0"/>
          </a:p>
          <a:p>
            <a:pPr lvl="1"/>
            <a:r>
              <a:rPr lang="en-US" sz="2800" dirty="0"/>
              <a:t>Perception </a:t>
            </a:r>
            <a:r>
              <a:rPr lang="zh-CN" altLang="en-US" sz="2800" dirty="0"/>
              <a:t>会无视 </a:t>
            </a:r>
            <a:r>
              <a:rPr lang="en-US" altLang="zh-CN" sz="2800" dirty="0"/>
              <a:t>the unpredictable. 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D358EA-F7E5-1735-C2FA-8E742F4D803F}"/>
              </a:ext>
            </a:extLst>
          </p:cNvPr>
          <p:cNvSpPr/>
          <p:nvPr/>
        </p:nvSpPr>
        <p:spPr>
          <a:xfrm>
            <a:off x="2734010" y="2591566"/>
            <a:ext cx="1801230" cy="18839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?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2074400-736F-B9EE-BD5D-DCE3490E7299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914E3E-4DD3-BE5A-DC70-45BE0979518B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914E3E-4DD3-BE5A-DC70-45BE09795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9821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C577-6316-FC38-8529-EBD5DF7A7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 + JEPA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9FE2C-C792-B382-7B44-05C96E00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5786" y="1226858"/>
            <a:ext cx="4016009" cy="5353145"/>
          </a:xfrm>
        </p:spPr>
        <p:txBody>
          <a:bodyPr>
            <a:normAutofit/>
          </a:bodyPr>
          <a:lstStyle/>
          <a:p>
            <a:r>
              <a:rPr lang="en-US" sz="3200" dirty="0"/>
              <a:t>Without VICReg: collapse. </a:t>
            </a:r>
          </a:p>
          <a:p>
            <a:r>
              <a:rPr lang="en-US" sz="3200" dirty="0"/>
              <a:t>VICReg: maximize info content. </a:t>
            </a:r>
          </a:p>
          <a:p>
            <a:r>
              <a:rPr lang="en-US" sz="3200" dirty="0"/>
              <a:t>Overall effect: encode whatever’s predictable. </a:t>
            </a:r>
          </a:p>
          <a:p>
            <a:pPr lvl="1"/>
            <a:r>
              <a:rPr lang="zh-CN" altLang="en-US" sz="2800" dirty="0"/>
              <a:t>抓住规律。</a:t>
            </a:r>
            <a:endParaRPr lang="en-US" altLang="zh-CN" sz="2800" dirty="0"/>
          </a:p>
          <a:p>
            <a:pPr lvl="1"/>
            <a:r>
              <a:rPr lang="en-US" sz="2800" dirty="0"/>
              <a:t>Perception </a:t>
            </a:r>
            <a:r>
              <a:rPr lang="zh-CN" altLang="en-US" sz="2800" dirty="0"/>
              <a:t>会无视 </a:t>
            </a:r>
            <a:r>
              <a:rPr lang="en-US" altLang="zh-CN" sz="2800" dirty="0"/>
              <a:t>the unpredictable. 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3B7C1-7411-B9D8-A874-5F0D7F277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76" y="1452012"/>
            <a:ext cx="7355240" cy="4303194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7A6E97-72D2-4EC2-90EE-6FD5B9AB3340}"/>
              </a:ext>
            </a:extLst>
          </p:cNvPr>
          <p:cNvCxnSpPr/>
          <p:nvPr/>
        </p:nvCxnSpPr>
        <p:spPr>
          <a:xfrm>
            <a:off x="670866" y="5936708"/>
            <a:ext cx="651108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2EFB1C-7F23-1198-1082-D859BBABA000}"/>
                  </a:ext>
                </a:extLst>
              </p:cNvPr>
              <p:cNvSpPr txBox="1"/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2EFB1C-7F23-1198-1082-D859BBABA0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839" y="5936884"/>
                <a:ext cx="707627" cy="7694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5174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BF34-7ADB-D7FD-DB56-D76FA8681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77A52-1A5A-2D01-2F6A-945004C3B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Intro: Yann’s </a:t>
            </a:r>
            <a:r>
              <a:rPr lang="zh-CN" altLang="en-US" sz="3600" dirty="0"/>
              <a:t>指点江山</a:t>
            </a:r>
            <a:endParaRPr lang="en-US" sz="3600" dirty="0"/>
          </a:p>
          <a:p>
            <a:r>
              <a:rPr lang="en-US" sz="3600" dirty="0"/>
              <a:t>VICReg</a:t>
            </a:r>
          </a:p>
          <a:p>
            <a:r>
              <a:rPr lang="en-US" sz="3600" dirty="0"/>
              <a:t>Related works</a:t>
            </a:r>
          </a:p>
        </p:txBody>
      </p:sp>
    </p:spTree>
    <p:extLst>
      <p:ext uri="{BB962C8B-B14F-4D97-AF65-F5344CB8AC3E}">
        <p14:creationId xmlns:p14="http://schemas.microsoft.com/office/powerpoint/2010/main" val="3854740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24CB6-EE11-C5D9-4094-CD76D744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Barlow Twins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4D592B-A034-3345-B992-0CD6B32AB9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9428" y="1323353"/>
            <a:ext cx="9833144" cy="52497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59A20C-42EE-8922-1EDA-EA9E7AD398D2}"/>
              </a:ext>
            </a:extLst>
          </p:cNvPr>
          <p:cNvSpPr txBox="1"/>
          <p:nvPr/>
        </p:nvSpPr>
        <p:spPr>
          <a:xfrm>
            <a:off x="7930927" y="243534"/>
            <a:ext cx="4011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Diff w/ VICReg: </a:t>
            </a:r>
          </a:p>
          <a:p>
            <a:r>
              <a:rPr lang="en-US" sz="3200" b="1" dirty="0"/>
              <a:t>Cross</a:t>
            </a:r>
            <a:r>
              <a:rPr lang="en-US" sz="3200" dirty="0"/>
              <a:t>-corr. of A and B</a:t>
            </a:r>
          </a:p>
        </p:txBody>
      </p:sp>
    </p:spTree>
    <p:extLst>
      <p:ext uri="{BB962C8B-B14F-4D97-AF65-F5344CB8AC3E}">
        <p14:creationId xmlns:p14="http://schemas.microsoft.com/office/powerpoint/2010/main" val="3785613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CCF13-F269-0EEC-12C5-39838CEB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SimCLR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B902A-ADF9-1B10-401C-6A86D0C15A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4997" y="1285093"/>
            <a:ext cx="6822006" cy="508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89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CCF13-F269-0EEC-12C5-39838CEB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SimCLR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7AC99-3885-E6E2-DA7A-0C3A11385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0387"/>
            <a:ext cx="12192000" cy="2380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EB39E3-7E5D-658C-7B2E-9A1AD0AD7892}"/>
              </a:ext>
            </a:extLst>
          </p:cNvPr>
          <p:cNvSpPr txBox="1"/>
          <p:nvPr/>
        </p:nvSpPr>
        <p:spPr>
          <a:xfrm>
            <a:off x="1468094" y="4581189"/>
            <a:ext cx="9219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VICReg </a:t>
            </a:r>
            <a:r>
              <a:rPr lang="zh-CN" altLang="en-US" sz="3200" dirty="0"/>
              <a:t>提升 </a:t>
            </a:r>
            <a:r>
              <a:rPr lang="en-US" altLang="zh-CN" sz="3200" dirty="0"/>
              <a:t>batch</a:t>
            </a:r>
            <a:r>
              <a:rPr lang="zh-CN" altLang="en-US" sz="3200" dirty="0"/>
              <a:t> </a:t>
            </a:r>
            <a:r>
              <a:rPr lang="en-US" altLang="zh-CN" sz="3200" dirty="0"/>
              <a:t>variance. </a:t>
            </a:r>
          </a:p>
          <a:p>
            <a:r>
              <a:rPr lang="en-US" sz="3200" dirty="0" err="1"/>
              <a:t>SimCLR</a:t>
            </a:r>
            <a:r>
              <a:rPr lang="en-US" sz="3200" dirty="0"/>
              <a:t> </a:t>
            </a:r>
            <a:r>
              <a:rPr lang="zh-CN" altLang="en-US" sz="3200" dirty="0"/>
              <a:t>在 </a:t>
            </a:r>
            <a:r>
              <a:rPr lang="en-US" altLang="zh-CN" sz="3200" dirty="0"/>
              <a:t>unit sphere </a:t>
            </a:r>
            <a:r>
              <a:rPr lang="zh-CN" altLang="en-US" sz="3200" dirty="0"/>
              <a:t>两两互斥，</a:t>
            </a:r>
            <a:r>
              <a:rPr lang="en-US" altLang="zh-CN" sz="3200" dirty="0"/>
              <a:t>for every pair in a batch.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3605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FF428-6D5A-9939-489A-616DE8BE9A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4618" y="434369"/>
            <a:ext cx="7502064" cy="59892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7F5024-DFC5-4CFD-92C0-2B236CE66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MoCo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D512CB-75BA-5645-F76F-0403140BFA53}"/>
                  </a:ext>
                </a:extLst>
              </p:cNvPr>
              <p:cNvSpPr txBox="1"/>
              <p:nvPr/>
            </p:nvSpPr>
            <p:spPr>
              <a:xfrm>
                <a:off x="7765508" y="238481"/>
                <a:ext cx="432999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/>
                  <a:t>留着之前 </a:t>
                </a:r>
                <a:r>
                  <a:rPr lang="en-US" altLang="zh-CN" sz="3200" dirty="0"/>
                  <a:t>batch </a:t>
                </a:r>
                <a:r>
                  <a:rPr lang="zh-CN" altLang="en-US" sz="3200" dirty="0"/>
                  <a:t>的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3200" b="0" i="1" dirty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zh-CN" sz="3200" b="0" dirty="0"/>
              </a:p>
              <a:p>
                <a:r>
                  <a:rPr lang="en-US" sz="3200" dirty="0"/>
                  <a:t>Batch size can be small. </a:t>
                </a:r>
              </a:p>
              <a:p>
                <a:r>
                  <a:rPr lang="zh-CN" altLang="en-US" sz="3200" dirty="0"/>
                  <a:t>依然需要 </a:t>
                </a:r>
                <a:r>
                  <a:rPr lang="en-US" altLang="zh-CN" sz="3200" dirty="0"/>
                  <a:t>negative pairs. </a:t>
                </a:r>
                <a:endParaRPr lang="en-US" sz="32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0D512CB-75BA-5645-F76F-0403140BF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5508" y="238481"/>
                <a:ext cx="4329998" cy="1569660"/>
              </a:xfrm>
              <a:prstGeom prst="rect">
                <a:avLst/>
              </a:prstGeom>
              <a:blipFill>
                <a:blip r:embed="rId3"/>
                <a:stretch>
                  <a:fillRect l="-3662" t="-5039" r="-4930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1623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AA4F-A8B7-1540-901C-AF23D391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34031-3885-2888-5351-616215ED8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4479"/>
            <a:ext cx="12192000" cy="4278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AC17E0-AE97-B3DF-9FD1-01B64368F627}"/>
              </a:ext>
            </a:extLst>
          </p:cNvPr>
          <p:cNvSpPr txBox="1"/>
          <p:nvPr/>
        </p:nvSpPr>
        <p:spPr>
          <a:xfrm>
            <a:off x="7765508" y="238481"/>
            <a:ext cx="4329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Branch asymmetry. </a:t>
            </a:r>
          </a:p>
          <a:p>
            <a:r>
              <a:rPr lang="en-US" sz="3200" dirty="0"/>
              <a:t>Momentum encoder.  </a:t>
            </a:r>
          </a:p>
        </p:txBody>
      </p:sp>
    </p:spTree>
    <p:extLst>
      <p:ext uri="{BB962C8B-B14F-4D97-AF65-F5344CB8AC3E}">
        <p14:creationId xmlns:p14="http://schemas.microsoft.com/office/powerpoint/2010/main" val="2028807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C74CF-9544-2328-A847-95A337E6E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W-MSE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382D-DCCA-62A1-9CC7-868CA6D933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089" y="1213076"/>
            <a:ext cx="7290972" cy="55254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322780-D3DD-7930-0B0F-205BD8BDC9EE}"/>
                  </a:ext>
                </a:extLst>
              </p:cNvPr>
              <p:cNvSpPr txBox="1"/>
              <p:nvPr/>
            </p:nvSpPr>
            <p:spPr>
              <a:xfrm>
                <a:off x="8183650" y="238481"/>
                <a:ext cx="3911856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/>
                  <a:t>“BYOL</a:t>
                </a:r>
                <a:r>
                  <a:rPr lang="zh-CN" altLang="en-US" sz="3200" dirty="0"/>
                  <a:t>可能是用了</a:t>
                </a:r>
                <a:r>
                  <a:rPr lang="en-US" altLang="zh-CN" sz="3200" dirty="0"/>
                  <a:t>BN</a:t>
                </a:r>
                <a:r>
                  <a:rPr lang="zh-CN" altLang="en-US" sz="3200" dirty="0"/>
                  <a:t>才</a:t>
                </a:r>
                <a:r>
                  <a:rPr lang="en-US" altLang="zh-CN" sz="3200" dirty="0"/>
                  <a:t>work</a:t>
                </a:r>
                <a:r>
                  <a:rPr lang="zh-CN" altLang="en-US" sz="3200" dirty="0"/>
                  <a:t>的。让我们只 </a:t>
                </a:r>
                <a:r>
                  <a:rPr lang="en-US" altLang="zh-CN" sz="3200" dirty="0"/>
                  <a:t>whiten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200" dirty="0"/>
                  <a:t> </a:t>
                </a:r>
                <a:r>
                  <a:rPr lang="zh-CN" altLang="en-US" sz="3200" dirty="0"/>
                  <a:t>试试。</a:t>
                </a:r>
                <a:r>
                  <a:rPr lang="en-US" altLang="zh-CN" sz="3200" dirty="0"/>
                  <a:t>”</a:t>
                </a:r>
                <a:endParaRPr lang="en-US" sz="3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322780-D3DD-7930-0B0F-205BD8BDC9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3650" y="238481"/>
                <a:ext cx="3911856" cy="1569660"/>
              </a:xfrm>
              <a:prstGeom prst="rect">
                <a:avLst/>
              </a:prstGeom>
              <a:blipFill>
                <a:blip r:embed="rId3"/>
                <a:stretch>
                  <a:fillRect l="-3894" t="-5039" r="-2804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859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337C-FC54-E03C-75CC-06C9B0F2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SwAV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FDBAA-C46E-0E62-A090-3A3C14A03A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2421" y="0"/>
            <a:ext cx="38312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FADF8-0F0B-8FA7-5B7A-C6AFF6801BC4}"/>
              </a:ext>
            </a:extLst>
          </p:cNvPr>
          <p:cNvSpPr txBox="1"/>
          <p:nvPr/>
        </p:nvSpPr>
        <p:spPr>
          <a:xfrm>
            <a:off x="7131401" y="238481"/>
            <a:ext cx="4964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Clustering </a:t>
            </a:r>
            <a:r>
              <a:rPr lang="zh-CN" altLang="en-US" sz="3200" dirty="0"/>
              <a:t>自带了 </a:t>
            </a:r>
            <a:r>
              <a:rPr lang="en-US" altLang="zh-CN" sz="3200" dirty="0"/>
              <a:t>stop-grad. 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C5F03-2126-38AA-9807-85AEEBA19429}"/>
              </a:ext>
            </a:extLst>
          </p:cNvPr>
          <p:cNvSpPr txBox="1"/>
          <p:nvPr/>
        </p:nvSpPr>
        <p:spPr>
          <a:xfrm>
            <a:off x="6933816" y="3379605"/>
            <a:ext cx="43560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/>
              <a:t>猜猜全称是啥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81279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337C-FC54-E03C-75CC-06C9B0F2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SwAV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FDBAA-C46E-0E62-A090-3A3C14A03A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2421" y="0"/>
            <a:ext cx="38312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FADF8-0F0B-8FA7-5B7A-C6AFF6801BC4}"/>
              </a:ext>
            </a:extLst>
          </p:cNvPr>
          <p:cNvSpPr txBox="1"/>
          <p:nvPr/>
        </p:nvSpPr>
        <p:spPr>
          <a:xfrm>
            <a:off x="7131401" y="238481"/>
            <a:ext cx="4964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Clustering </a:t>
            </a:r>
            <a:r>
              <a:rPr lang="zh-CN" altLang="en-US" sz="3200" dirty="0"/>
              <a:t>自带了 </a:t>
            </a:r>
            <a:r>
              <a:rPr lang="en-US" altLang="zh-CN" sz="3200" dirty="0"/>
              <a:t>stop-grad. 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C5F03-2126-38AA-9807-85AEEBA19429}"/>
              </a:ext>
            </a:extLst>
          </p:cNvPr>
          <p:cNvSpPr txBox="1"/>
          <p:nvPr/>
        </p:nvSpPr>
        <p:spPr>
          <a:xfrm>
            <a:off x="6933816" y="3379605"/>
            <a:ext cx="435603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Sw</a:t>
            </a:r>
            <a:r>
              <a:rPr lang="en-US" sz="2800" dirty="0"/>
              <a:t>apping </a:t>
            </a:r>
            <a:r>
              <a:rPr lang="en-US" sz="2800" b="1" dirty="0"/>
              <a:t>A</a:t>
            </a:r>
            <a:r>
              <a:rPr lang="en-US" sz="2800" dirty="0"/>
              <a:t>ssignments </a:t>
            </a:r>
            <a:br>
              <a:rPr lang="en-US" sz="2800" dirty="0"/>
            </a:br>
            <a:r>
              <a:rPr lang="en-US" sz="2800" dirty="0"/>
              <a:t>between multiple </a:t>
            </a:r>
            <a:br>
              <a:rPr lang="en-US" sz="2800" dirty="0"/>
            </a:br>
            <a:r>
              <a:rPr lang="en-US" sz="2800" b="1" dirty="0"/>
              <a:t>V</a:t>
            </a:r>
            <a:r>
              <a:rPr lang="en-US" sz="2800" dirty="0"/>
              <a:t>iews of the same image </a:t>
            </a:r>
          </a:p>
        </p:txBody>
      </p:sp>
    </p:spTree>
    <p:extLst>
      <p:ext uri="{BB962C8B-B14F-4D97-AF65-F5344CB8AC3E}">
        <p14:creationId xmlns:p14="http://schemas.microsoft.com/office/powerpoint/2010/main" val="3293747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D10F9-3F02-1B52-B4E9-FCC070EA9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SimSiam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F504CC-AC4A-7142-B5A2-EE03886C7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76" y="1378495"/>
            <a:ext cx="7657068" cy="51854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3ED029-066D-7237-4A9E-5D37988BD02F}"/>
              </a:ext>
            </a:extLst>
          </p:cNvPr>
          <p:cNvSpPr txBox="1"/>
          <p:nvPr/>
        </p:nvSpPr>
        <p:spPr>
          <a:xfrm>
            <a:off x="7985444" y="468690"/>
            <a:ext cx="387050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Stop grad is all you need. </a:t>
            </a:r>
          </a:p>
          <a:p>
            <a:r>
              <a:rPr lang="zh-CN" altLang="en-US" sz="3200" dirty="0"/>
              <a:t>你们没 </a:t>
            </a:r>
            <a:r>
              <a:rPr lang="en-US" altLang="zh-CN" sz="3200" dirty="0"/>
              <a:t>ablate </a:t>
            </a:r>
            <a:r>
              <a:rPr lang="zh-CN" altLang="en-US" sz="3200" dirty="0"/>
              <a:t>掉的我帮你们 </a:t>
            </a:r>
            <a:r>
              <a:rPr lang="en-US" altLang="zh-CN" sz="3200" dirty="0"/>
              <a:t>ablate </a:t>
            </a:r>
            <a:r>
              <a:rPr lang="zh-CN" altLang="en-US" sz="3200" dirty="0"/>
              <a:t>了。</a:t>
            </a:r>
            <a:br>
              <a:rPr lang="en-US" altLang="zh-CN" sz="3200" dirty="0"/>
            </a:br>
            <a:br>
              <a:rPr lang="en-US" altLang="zh-CN" sz="3200" dirty="0"/>
            </a:br>
            <a:br>
              <a:rPr lang="en-US" altLang="zh-CN" sz="3200" dirty="0"/>
            </a:br>
            <a:endParaRPr lang="en-US" altLang="zh-CN" sz="3200" dirty="0"/>
          </a:p>
          <a:p>
            <a:r>
              <a:rPr lang="zh-CN" altLang="en-US" sz="2400" dirty="0"/>
              <a:t>有趣的是，之前的结果也做了 </a:t>
            </a:r>
            <a:r>
              <a:rPr lang="en-US" altLang="zh-CN" sz="2400" dirty="0"/>
              <a:t>ablation </a:t>
            </a:r>
            <a:r>
              <a:rPr lang="zh-CN" altLang="en-US" sz="2400" dirty="0"/>
              <a:t>实验，没 </a:t>
            </a:r>
            <a:r>
              <a:rPr lang="en-US" altLang="zh-CN" sz="2400" dirty="0"/>
              <a:t>ablate </a:t>
            </a:r>
            <a:r>
              <a:rPr lang="zh-CN" altLang="en-US" sz="2400" dirty="0"/>
              <a:t>掉。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5A826-979B-7770-0858-D53A0D5AF06B}"/>
              </a:ext>
            </a:extLst>
          </p:cNvPr>
          <p:cNvSpPr txBox="1"/>
          <p:nvPr/>
        </p:nvSpPr>
        <p:spPr>
          <a:xfrm>
            <a:off x="7232490" y="5479505"/>
            <a:ext cx="5037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/>
              <a:t>“BYOL without momentum encoder. </a:t>
            </a:r>
            <a:r>
              <a:rPr lang="en-US" sz="2400" i="1" dirty="0" err="1"/>
              <a:t>SimCLR</a:t>
            </a:r>
            <a:r>
              <a:rPr lang="en-US" sz="2400" i="1" dirty="0"/>
              <a:t> without negative samples. </a:t>
            </a:r>
            <a:r>
              <a:rPr lang="en-US" sz="2400" i="1" dirty="0" err="1"/>
              <a:t>SwAV</a:t>
            </a:r>
            <a:r>
              <a:rPr lang="en-US" sz="2400" i="1" dirty="0"/>
              <a:t> without online clustering.”</a:t>
            </a:r>
          </a:p>
        </p:txBody>
      </p:sp>
    </p:spTree>
    <p:extLst>
      <p:ext uri="{BB962C8B-B14F-4D97-AF65-F5344CB8AC3E}">
        <p14:creationId xmlns:p14="http://schemas.microsoft.com/office/powerpoint/2010/main" val="3496788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F4684-64D7-7051-4E01-9799ACB93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OBoW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11386-1E6F-B346-D971-E9F3772BEE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33255"/>
            <a:ext cx="12192000" cy="44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6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B91D5-5155-D305-482A-D771417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Self-supervise (</a:t>
            </a:r>
            <a:r>
              <a:rPr lang="zh-CN" altLang="en-US" dirty="0"/>
              <a:t>自监督</a:t>
            </a:r>
            <a:r>
              <a:rPr lang="en-US" dirty="0"/>
              <a:t>) = 👍 👍 👍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F6A40-311A-D177-50C2-179303E31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Because: </a:t>
            </a:r>
          </a:p>
          <a:p>
            <a:r>
              <a:rPr lang="en-US" sz="3600" dirty="0"/>
              <a:t>Data &gt;&gt; labels</a:t>
            </a:r>
          </a:p>
          <a:p>
            <a:r>
              <a:rPr lang="en-US" sz="3600" dirty="0"/>
              <a:t>We can pretrain + finetune/…</a:t>
            </a:r>
          </a:p>
        </p:txBody>
      </p:sp>
    </p:spTree>
    <p:extLst>
      <p:ext uri="{BB962C8B-B14F-4D97-AF65-F5344CB8AC3E}">
        <p14:creationId xmlns:p14="http://schemas.microsoft.com/office/powerpoint/2010/main" val="624973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385D-4584-2971-8BAF-60274CBB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VICReg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ACBF8-FB50-06F2-F690-EA1DB6FB0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does not require that the weights of the two branches be shared, not that the architectures be identical, nor that the inputs be of the same nature; </a:t>
            </a:r>
          </a:p>
          <a:p>
            <a:pPr lvl="1"/>
            <a:r>
              <a:rPr lang="en-US" sz="2800" dirty="0"/>
              <a:t>Like CLIP, but without negative pairs. See Table 3. </a:t>
            </a:r>
          </a:p>
          <a:p>
            <a:r>
              <a:rPr lang="en-US" dirty="0"/>
              <a:t>does not require a memory bank, nor contrastive samples, nor a large batch size; </a:t>
            </a:r>
          </a:p>
          <a:p>
            <a:r>
              <a:rPr lang="en-US" dirty="0"/>
              <a:t>does not require batch-wise nor feature-wise normalization; and </a:t>
            </a:r>
          </a:p>
          <a:p>
            <a:r>
              <a:rPr lang="en-US" dirty="0"/>
              <a:t>does not require vector quantization nor a predictor module.</a:t>
            </a:r>
          </a:p>
        </p:txBody>
      </p:sp>
    </p:spTree>
    <p:extLst>
      <p:ext uri="{BB962C8B-B14F-4D97-AF65-F5344CB8AC3E}">
        <p14:creationId xmlns:p14="http://schemas.microsoft.com/office/powerpoint/2010/main" val="3036744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6A07C-0775-95F0-F6CF-6ABE5C9F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9D2C8-F39D-6288-9516-2750D008E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Compares performance of downstream tasks with frozen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799307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554B-2D43-F435-5C51-D1C5806A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16"/>
            <a:ext cx="10515600" cy="714694"/>
          </a:xfrm>
        </p:spPr>
        <p:txBody>
          <a:bodyPr/>
          <a:lstStyle/>
          <a:p>
            <a:r>
              <a:rPr lang="en-US" dirty="0"/>
              <a:t>Bib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D8385-945C-DAF7-A322-762544421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36" y="813310"/>
            <a:ext cx="11830528" cy="578966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Bardes, A., Ponce, J., &amp; </a:t>
            </a:r>
            <a:r>
              <a:rPr lang="en-US" dirty="0" err="1"/>
              <a:t>LeCun</a:t>
            </a:r>
            <a:r>
              <a:rPr lang="en-US" dirty="0"/>
              <a:t>, Y. (2021). </a:t>
            </a:r>
            <a:r>
              <a:rPr lang="en-US" dirty="0" err="1"/>
              <a:t>Vicreg</a:t>
            </a:r>
            <a:r>
              <a:rPr lang="en-US" dirty="0"/>
              <a:t>: Variance-invariance-covariance regularization for self-supervised learning. </a:t>
            </a:r>
            <a:r>
              <a:rPr lang="en-US" dirty="0" err="1"/>
              <a:t>arXiv</a:t>
            </a:r>
            <a:r>
              <a:rPr lang="en-US" dirty="0"/>
              <a:t> preprint arXiv:2105.04906.</a:t>
            </a:r>
          </a:p>
          <a:p>
            <a:r>
              <a:rPr lang="en-US" dirty="0" err="1"/>
              <a:t>Zbontar</a:t>
            </a:r>
            <a:r>
              <a:rPr lang="en-US" dirty="0"/>
              <a:t>, J., Jing, L., </a:t>
            </a:r>
            <a:r>
              <a:rPr lang="en-US" dirty="0" err="1"/>
              <a:t>Misra</a:t>
            </a:r>
            <a:r>
              <a:rPr lang="en-US" dirty="0"/>
              <a:t>, I., </a:t>
            </a:r>
            <a:r>
              <a:rPr lang="en-US" dirty="0" err="1"/>
              <a:t>LeCun</a:t>
            </a:r>
            <a:r>
              <a:rPr lang="en-US" dirty="0"/>
              <a:t>, Y., &amp; Deny, S. (2021, July). Barlow twins: Self-supervised learning via redundancy reduction. In International Conference on Machine Learning (pp. 12310-12320). PMLR.</a:t>
            </a:r>
          </a:p>
          <a:p>
            <a:r>
              <a:rPr lang="en-US" dirty="0"/>
              <a:t>Chen, T., </a:t>
            </a:r>
            <a:r>
              <a:rPr lang="en-US" dirty="0" err="1"/>
              <a:t>Kornblith</a:t>
            </a:r>
            <a:r>
              <a:rPr lang="en-US" dirty="0"/>
              <a:t>, S., </a:t>
            </a:r>
            <a:r>
              <a:rPr lang="en-US" dirty="0" err="1"/>
              <a:t>Norouzi</a:t>
            </a:r>
            <a:r>
              <a:rPr lang="en-US" dirty="0"/>
              <a:t>, M., &amp; Hinton, G. (2020, November). A simple framework for contrastive learning of visual representations. In International conference on machine learning (pp. 1597-1607). PMLR.</a:t>
            </a:r>
          </a:p>
          <a:p>
            <a:r>
              <a:rPr lang="en-US" dirty="0"/>
              <a:t>He, K., Fan, H., Wu, Y., </a:t>
            </a:r>
            <a:r>
              <a:rPr lang="en-US" dirty="0" err="1"/>
              <a:t>Xie</a:t>
            </a:r>
            <a:r>
              <a:rPr lang="en-US" dirty="0"/>
              <a:t>, S., &amp; </a:t>
            </a:r>
            <a:r>
              <a:rPr lang="en-US" dirty="0" err="1"/>
              <a:t>Girshick</a:t>
            </a:r>
            <a:r>
              <a:rPr lang="en-US" dirty="0"/>
              <a:t>, R. (2020). Momentum contrast for unsupervised visual representation learning. In Proceedings of the IEEE/CVF conference on computer vision and pattern recognition (pp. 9729-9738).</a:t>
            </a:r>
          </a:p>
          <a:p>
            <a:r>
              <a:rPr lang="en-US" dirty="0"/>
              <a:t>Hadsell, R., Chopra, S., &amp; </a:t>
            </a:r>
            <a:r>
              <a:rPr lang="en-US" dirty="0" err="1"/>
              <a:t>LeCun</a:t>
            </a:r>
            <a:r>
              <a:rPr lang="en-US" dirty="0"/>
              <a:t>, Y. (2006, June). Dimensionality reduction by learning an invariant mapping. In 2006 IEEE Computer Society Conference on Computer Vision and Pattern Recognition (CVPR'06) (Vol. 2, pp. 1735-1742). IEEE.</a:t>
            </a:r>
          </a:p>
          <a:p>
            <a:r>
              <a:rPr lang="en-US" dirty="0" err="1"/>
              <a:t>Ermolov</a:t>
            </a:r>
            <a:r>
              <a:rPr lang="en-US" dirty="0"/>
              <a:t>, A., </a:t>
            </a:r>
            <a:r>
              <a:rPr lang="en-US" dirty="0" err="1"/>
              <a:t>Siarohin</a:t>
            </a:r>
            <a:r>
              <a:rPr lang="en-US" dirty="0"/>
              <a:t>, A., </a:t>
            </a:r>
            <a:r>
              <a:rPr lang="en-US" dirty="0" err="1"/>
              <a:t>Sangineto</a:t>
            </a:r>
            <a:r>
              <a:rPr lang="en-US" dirty="0"/>
              <a:t>, E., &amp; </a:t>
            </a:r>
            <a:r>
              <a:rPr lang="en-US" dirty="0" err="1"/>
              <a:t>Sebe</a:t>
            </a:r>
            <a:r>
              <a:rPr lang="en-US" dirty="0"/>
              <a:t>, N. (2021, July). Whitening for self-supervised representation learning. In International Conference on Machine Learning (pp. 3015-3024). PMLR.</a:t>
            </a:r>
          </a:p>
          <a:p>
            <a:r>
              <a:rPr lang="en-US" dirty="0"/>
              <a:t>Grill, J. B., </a:t>
            </a:r>
            <a:r>
              <a:rPr lang="en-US" dirty="0" err="1"/>
              <a:t>Strub</a:t>
            </a:r>
            <a:r>
              <a:rPr lang="en-US" dirty="0"/>
              <a:t>, F., </a:t>
            </a:r>
            <a:r>
              <a:rPr lang="en-US" dirty="0" err="1"/>
              <a:t>Altché</a:t>
            </a:r>
            <a:r>
              <a:rPr lang="en-US" dirty="0"/>
              <a:t>, F., </a:t>
            </a:r>
            <a:r>
              <a:rPr lang="en-US" dirty="0" err="1"/>
              <a:t>Tallec</a:t>
            </a:r>
            <a:r>
              <a:rPr lang="en-US" dirty="0"/>
              <a:t>, C., </a:t>
            </a:r>
            <a:r>
              <a:rPr lang="en-US" dirty="0" err="1"/>
              <a:t>Richemond</a:t>
            </a:r>
            <a:r>
              <a:rPr lang="en-US" dirty="0"/>
              <a:t>, P., </a:t>
            </a:r>
            <a:r>
              <a:rPr lang="en-US" dirty="0" err="1"/>
              <a:t>Buchatskaya</a:t>
            </a:r>
            <a:r>
              <a:rPr lang="en-US" dirty="0"/>
              <a:t>, E., ... &amp; </a:t>
            </a:r>
            <a:r>
              <a:rPr lang="en-US" dirty="0" err="1"/>
              <a:t>Valko</a:t>
            </a:r>
            <a:r>
              <a:rPr lang="en-US" dirty="0"/>
              <a:t>, M. (2020). Bootstrap your own latent-a new approach to self-supervised learning. Advances in neural information processing systems, 33, 21271-21284.</a:t>
            </a:r>
          </a:p>
          <a:p>
            <a:r>
              <a:rPr lang="en-US" dirty="0"/>
              <a:t>Chen, X., &amp; He, K. (2021). Exploring simple </a:t>
            </a:r>
            <a:r>
              <a:rPr lang="en-US" dirty="0" err="1"/>
              <a:t>siamese</a:t>
            </a:r>
            <a:r>
              <a:rPr lang="en-US" dirty="0"/>
              <a:t> representation learning. In Proceedings of the IEEE/CVF Conference on Computer Vision and Pattern Recognition (pp. 15750-15758).</a:t>
            </a:r>
          </a:p>
          <a:p>
            <a:r>
              <a:rPr lang="en-US" dirty="0"/>
              <a:t>Caron, M., </a:t>
            </a:r>
            <a:r>
              <a:rPr lang="en-US" dirty="0" err="1"/>
              <a:t>Misra</a:t>
            </a:r>
            <a:r>
              <a:rPr lang="en-US" dirty="0"/>
              <a:t>, I., </a:t>
            </a:r>
            <a:r>
              <a:rPr lang="en-US" dirty="0" err="1"/>
              <a:t>Mairal</a:t>
            </a:r>
            <a:r>
              <a:rPr lang="en-US" dirty="0"/>
              <a:t>, J., Goyal, P., Bojanowski, P., &amp; </a:t>
            </a:r>
            <a:r>
              <a:rPr lang="en-US" dirty="0" err="1"/>
              <a:t>Joulin</a:t>
            </a:r>
            <a:r>
              <a:rPr lang="en-US" dirty="0"/>
              <a:t>, A. (2020). Unsupervised learning of visual features by contrasting cluster assignments. Advances in Neural Information Processing Systems, 33, 9912-9924.</a:t>
            </a:r>
          </a:p>
          <a:p>
            <a:r>
              <a:rPr lang="en-US" dirty="0" err="1"/>
              <a:t>Gidaris</a:t>
            </a:r>
            <a:r>
              <a:rPr lang="en-US" dirty="0"/>
              <a:t>, S., </a:t>
            </a:r>
            <a:r>
              <a:rPr lang="en-US" dirty="0" err="1"/>
              <a:t>Bursuc</a:t>
            </a:r>
            <a:r>
              <a:rPr lang="en-US" dirty="0"/>
              <a:t>, A., </a:t>
            </a:r>
            <a:r>
              <a:rPr lang="en-US" dirty="0" err="1"/>
              <a:t>Komodakis</a:t>
            </a:r>
            <a:r>
              <a:rPr lang="en-US" dirty="0"/>
              <a:t>, N., Pérez, P., &amp; Cord, M. (2020). Learning representations by predicting bags of visual words. In Proceedings of the IEEE/CVF Conference on Computer Vision and Pattern Recognition (pp. 6928-6938).</a:t>
            </a:r>
          </a:p>
          <a:p>
            <a:r>
              <a:rPr lang="en-US" dirty="0" err="1"/>
              <a:t>Gidaris</a:t>
            </a:r>
            <a:r>
              <a:rPr lang="en-US" dirty="0"/>
              <a:t>, S., </a:t>
            </a:r>
            <a:r>
              <a:rPr lang="en-US" dirty="0" err="1"/>
              <a:t>Bursuc</a:t>
            </a:r>
            <a:r>
              <a:rPr lang="en-US" dirty="0"/>
              <a:t>, A., Puy, G., </a:t>
            </a:r>
            <a:r>
              <a:rPr lang="en-US" dirty="0" err="1"/>
              <a:t>Komodakis</a:t>
            </a:r>
            <a:r>
              <a:rPr lang="en-US" dirty="0"/>
              <a:t>, N., Cord, M., &amp; Perez, P. (2021). </a:t>
            </a:r>
            <a:r>
              <a:rPr lang="en-US" dirty="0" err="1"/>
              <a:t>Obow</a:t>
            </a:r>
            <a:r>
              <a:rPr lang="en-US" dirty="0"/>
              <a:t>: Online bag-of-visual-words generation for self-supervised learning. In Proceedings of the IEEE/CVF Conference on Computer Vision and Pattern Recognition (pp. 6830-6840).</a:t>
            </a:r>
          </a:p>
          <a:p>
            <a:r>
              <a:rPr lang="en-US" dirty="0" err="1"/>
              <a:t>LeCun</a:t>
            </a:r>
            <a:r>
              <a:rPr lang="en-US" dirty="0"/>
              <a:t>, Y. (2022). A path towards autonomous machine intelligence. preprint posted on </a:t>
            </a:r>
            <a:r>
              <a:rPr lang="en-US" dirty="0" err="1"/>
              <a:t>openreview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6264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6984-7115-B5C9-282C-4CEAE5021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68667B-5B05-F79E-DB29-E1590822C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06" r="9664"/>
          <a:stretch/>
        </p:blipFill>
        <p:spPr>
          <a:xfrm>
            <a:off x="1029274" y="1033869"/>
            <a:ext cx="10164085" cy="5686720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1992F59-3634-67D7-6DFF-0470DE140CE5}"/>
                  </a:ext>
                </a:extLst>
              </p14:cNvPr>
              <p14:cNvContentPartPr/>
              <p14:nvPr/>
            </p14:nvContentPartPr>
            <p14:xfrm>
              <a:off x="783000" y="3746520"/>
              <a:ext cx="4294080" cy="23940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1992F59-3634-67D7-6DFF-0470DE140CE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640" y="3737160"/>
                <a:ext cx="4312800" cy="241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85793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A4BA5-9575-35EA-703F-4BD1AB3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对称性</a:t>
            </a:r>
            <a:r>
              <a:rPr lang="en-US" altLang="zh-CN" dirty="0"/>
              <a:t>+VICReg </a:t>
            </a:r>
            <a:r>
              <a:rPr lang="zh-CN" altLang="en-US" dirty="0"/>
              <a:t>实验结果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C2F964-2237-B7F1-2E60-051D52916F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zh-CN" altLang="en-US" sz="3600" dirty="0"/>
                  <a:t>第一层：</a:t>
                </a:r>
                <a:r>
                  <a:rPr lang="en-US" altLang="zh-CN" sz="3600" dirty="0"/>
                  <a:t>VICReg loss </a:t>
                </a:r>
                <a:r>
                  <a:rPr lang="zh-CN" altLang="en-US" sz="3600" dirty="0"/>
                  <a:t>降不下去。</a:t>
                </a:r>
                <a:endParaRPr lang="en-US" altLang="zh-CN" sz="3600" dirty="0"/>
              </a:p>
              <a:p>
                <a:r>
                  <a:rPr lang="zh-CN" altLang="en-US" sz="3600" dirty="0"/>
                  <a:t>第二层：</a:t>
                </a:r>
                <a:r>
                  <a:rPr lang="en-US" altLang="zh-CN" sz="3600" dirty="0"/>
                  <a:t>VICReg loss </a:t>
                </a:r>
                <a:r>
                  <a:rPr lang="zh-CN" altLang="en-US" sz="3600" dirty="0"/>
                  <a:t>降了，但 </a:t>
                </a:r>
                <a14:m>
                  <m:oMath xmlns:m="http://schemas.openxmlformats.org/officeDocument/2006/math">
                    <m:r>
                      <a:rPr lang="en-US" altLang="zh-CN" sz="36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600" dirty="0"/>
                  <a:t> info </a:t>
                </a:r>
                <a:r>
                  <a:rPr lang="zh-CN" altLang="en-US" sz="3600" dirty="0"/>
                  <a:t>还是不够。</a:t>
                </a:r>
                <a:endParaRPr lang="en-US" altLang="zh-CN" sz="3600" dirty="0"/>
              </a:p>
              <a:p>
                <a:pPr lvl="1"/>
                <a:r>
                  <a:rPr lang="zh-CN" altLang="en-US" sz="3200" dirty="0"/>
                  <a:t>比如把 </a:t>
                </a:r>
                <a:r>
                  <a:rPr lang="en-US" altLang="zh-CN" sz="3200" dirty="0"/>
                  <a:t>3D position factor </a:t>
                </a:r>
                <a:r>
                  <a:rPr lang="zh-CN" altLang="en-US" sz="3200" dirty="0"/>
                  <a:t>硬 </a:t>
                </a:r>
                <a:r>
                  <a:rPr lang="en-US" altLang="zh-CN" sz="3200" dirty="0"/>
                  <a:t>encode </a:t>
                </a:r>
                <a:r>
                  <a:rPr lang="zh-CN" altLang="en-US" sz="3200" dirty="0"/>
                  <a:t>成了 </a:t>
                </a:r>
                <a:r>
                  <a:rPr lang="en-US" altLang="zh-CN" sz="3200" dirty="0"/>
                  <a:t>2D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zh-CN" sz="3200" dirty="0"/>
                  <a:t>, </a:t>
                </a:r>
                <a:r>
                  <a:rPr lang="zh-CN" altLang="en-US" sz="3200" dirty="0"/>
                  <a:t>理论上是可以骗过 </a:t>
                </a:r>
                <a:r>
                  <a:rPr lang="en-US" altLang="zh-CN" sz="3200" dirty="0"/>
                  <a:t>V </a:t>
                </a:r>
                <a:r>
                  <a:rPr lang="zh-CN" altLang="en-US" sz="3200" dirty="0"/>
                  <a:t>和 </a:t>
                </a:r>
                <a:r>
                  <a:rPr lang="en-US" altLang="zh-CN" sz="3200" dirty="0"/>
                  <a:t>C loss </a:t>
                </a:r>
                <a:r>
                  <a:rPr lang="zh-CN" altLang="en-US" sz="3200" dirty="0"/>
                  <a:t>的。</a:t>
                </a:r>
                <a:endParaRPr lang="en-US" altLang="zh-CN" sz="3200" dirty="0"/>
              </a:p>
              <a:p>
                <a:r>
                  <a:rPr lang="zh-CN" altLang="en-US" sz="3600" dirty="0"/>
                  <a:t>第三层：</a:t>
                </a:r>
                <a14:m>
                  <m:oMath xmlns:m="http://schemas.openxmlformats.org/officeDocument/2006/math">
                    <m:r>
                      <a:rPr lang="en-US" altLang="zh-CN" sz="36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600" dirty="0"/>
                  <a:t> </a:t>
                </a:r>
                <a:r>
                  <a:rPr lang="zh-CN" altLang="en-US" sz="3600" dirty="0"/>
                  <a:t>信息够了，但和对称性结合 </a:t>
                </a:r>
                <a:r>
                  <a:rPr lang="en-US" altLang="zh-CN" sz="3600" dirty="0"/>
                  <a:t>somehow </a:t>
                </a:r>
                <a:r>
                  <a:rPr lang="zh-CN" altLang="en-US" sz="3600" dirty="0"/>
                  <a:t>无法得到好表征。</a:t>
                </a:r>
                <a:endParaRPr lang="en-US" altLang="zh-CN" sz="3600" dirty="0"/>
              </a:p>
              <a:p>
                <a:pPr lvl="1"/>
                <a:r>
                  <a:rPr lang="zh-CN" altLang="en-US" sz="3200" dirty="0"/>
                  <a:t>如何知道信息够了？</a:t>
                </a:r>
                <a:r>
                  <a:rPr lang="en-US" altLang="zh-CN" sz="3200" dirty="0"/>
                  <a:t>Decode x? Predict ground-truth coordinates? </a:t>
                </a:r>
              </a:p>
              <a:p>
                <a:r>
                  <a:rPr lang="zh-CN" altLang="en-US" sz="3600" dirty="0"/>
                  <a:t>第四层：成功？</a:t>
                </a:r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C2F964-2237-B7F1-2E60-051D52916F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  <a:blipFill>
                <a:blip r:embed="rId2"/>
                <a:stretch>
                  <a:fillRect l="-1623" t="-4047" r="-1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1076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17993-0E99-7945-1B00-44A833721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4135"/>
            <a:ext cx="10515600" cy="5202828"/>
          </a:xfrm>
        </p:spPr>
        <p:txBody>
          <a:bodyPr>
            <a:normAutofit/>
          </a:bodyPr>
          <a:lstStyle/>
          <a:p>
            <a:r>
              <a:rPr lang="en-US" sz="3600" dirty="0"/>
              <a:t>How to pretrain w/</a:t>
            </a:r>
            <a:r>
              <a:rPr lang="zh-CN" altLang="en-US" sz="3600" dirty="0"/>
              <a:t>自监督</a:t>
            </a:r>
            <a:r>
              <a:rPr lang="en-US" altLang="zh-CN" sz="3600" dirty="0"/>
              <a:t>? </a:t>
            </a:r>
          </a:p>
          <a:p>
            <a:pPr lvl="1"/>
            <a:r>
              <a:rPr lang="en-US" sz="3200" dirty="0"/>
              <a:t>Representation learning. </a:t>
            </a:r>
          </a:p>
          <a:p>
            <a:r>
              <a:rPr lang="en-US" sz="3600" dirty="0"/>
              <a:t>How to learn representations? </a:t>
            </a:r>
          </a:p>
          <a:p>
            <a:pPr lvl="1"/>
            <a:r>
              <a:rPr lang="en-US" sz="3200" dirty="0"/>
              <a:t>Pretext tasks. </a:t>
            </a:r>
          </a:p>
          <a:p>
            <a:pPr lvl="2"/>
            <a:r>
              <a:rPr lang="en-US" sz="2800" dirty="0"/>
              <a:t>E.g. LM, denoising, colorization, joint embedding methods…</a:t>
            </a:r>
          </a:p>
          <a:p>
            <a:r>
              <a:rPr lang="en-US" sz="3600" dirty="0"/>
              <a:t>What pretext task? </a:t>
            </a:r>
          </a:p>
          <a:p>
            <a:pPr lvl="1"/>
            <a:r>
              <a:rPr lang="en-US" sz="3200" dirty="0"/>
              <a:t>Joint embedding method (JEM). </a:t>
            </a:r>
          </a:p>
        </p:txBody>
      </p:sp>
    </p:spTree>
    <p:extLst>
      <p:ext uri="{BB962C8B-B14F-4D97-AF65-F5344CB8AC3E}">
        <p14:creationId xmlns:p14="http://schemas.microsoft.com/office/powerpoint/2010/main" val="161597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203EC-0C9D-1B95-AEEE-F2E37CDB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Joint embedding method (JEM) </a:t>
            </a:r>
            <a:r>
              <a:rPr lang="en-US" dirty="0"/>
              <a:t>= 👍 👍 👍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EBD7B6-B42F-F24F-6155-BF690A7E2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493675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600" dirty="0"/>
                  <a:t>Let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600" dirty="0"/>
                  <a:t> be invariant to data augmentation. </a:t>
                </a:r>
              </a:p>
              <a:p>
                <a:pPr lvl="1"/>
                <a:r>
                  <a:rPr lang="en-US" sz="3200" dirty="0"/>
                  <a:t>---- the core inductive bias. </a:t>
                </a:r>
              </a:p>
              <a:p>
                <a:r>
                  <a:rPr lang="en-US" dirty="0"/>
                  <a:t>Previously called: “discriminative </a:t>
                </a:r>
                <a:br>
                  <a:rPr lang="en-US" dirty="0"/>
                </a:br>
                <a:r>
                  <a:rPr lang="en-US" dirty="0"/>
                  <a:t>unsupervised feature learning”.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Note the difference w/ traditional data augmentation.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EBD7B6-B42F-F24F-6155-BF690A7E2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493675" cy="4351338"/>
              </a:xfrm>
              <a:blipFill>
                <a:blip r:embed="rId2"/>
                <a:stretch>
                  <a:fillRect l="-3108" t="-3361" r="-7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2B7E046-4F65-2A3E-9B1B-1320B2FBFD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9180" y="1503188"/>
            <a:ext cx="5208259" cy="529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52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AC61CBD-CE02-BB84-C168-43883F67ADE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How to prevent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collapse?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AC61CBD-CE02-BB84-C168-43883F67AD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BA2D0-903E-BE0D-4CCD-F98B3E883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Decode. </a:t>
            </a:r>
          </a:p>
          <a:p>
            <a:r>
              <a:rPr lang="en-US" sz="3600" dirty="0"/>
              <a:t>Contrastive methods. </a:t>
            </a:r>
          </a:p>
          <a:p>
            <a:pPr lvl="1"/>
            <a:r>
              <a:rPr lang="en-US" sz="3200" dirty="0"/>
              <a:t>Negative pairs from dataset. (</a:t>
            </a:r>
            <a:r>
              <a:rPr lang="en-US" sz="3200" dirty="0" err="1"/>
              <a:t>SimCLR’s</a:t>
            </a:r>
            <a:r>
              <a:rPr lang="en-US" sz="3200" dirty="0"/>
              <a:t> NT-</a:t>
            </a:r>
            <a:r>
              <a:rPr lang="en-US" sz="3200" dirty="0" err="1"/>
              <a:t>Xent</a:t>
            </a:r>
            <a:r>
              <a:rPr lang="en-US" sz="3200" dirty="0"/>
              <a:t>, </a:t>
            </a:r>
            <a:r>
              <a:rPr lang="en-US" sz="3200" dirty="0" err="1"/>
              <a:t>infoNCE</a:t>
            </a:r>
            <a:r>
              <a:rPr lang="en-US" sz="3200" dirty="0"/>
              <a:t>, …)</a:t>
            </a:r>
          </a:p>
          <a:p>
            <a:pPr lvl="1"/>
            <a:r>
              <a:rPr lang="en-US" sz="3200" dirty="0"/>
              <a:t>Negative pairs generated by GAN. </a:t>
            </a:r>
            <a:endParaRPr lang="en-US" sz="3600" dirty="0"/>
          </a:p>
          <a:p>
            <a:r>
              <a:rPr lang="en-US" sz="3600" dirty="0"/>
              <a:t>Architectural methods. </a:t>
            </a:r>
          </a:p>
          <a:p>
            <a:r>
              <a:rPr lang="en-US" sz="3600" dirty="0"/>
              <a:t>Regularization. </a:t>
            </a:r>
          </a:p>
          <a:p>
            <a:pPr lvl="1"/>
            <a:r>
              <a:rPr lang="en-US" sz="3200" dirty="0"/>
              <a:t>VICReg. </a:t>
            </a:r>
          </a:p>
        </p:txBody>
      </p:sp>
    </p:spTree>
    <p:extLst>
      <p:ext uri="{BB962C8B-B14F-4D97-AF65-F5344CB8AC3E}">
        <p14:creationId xmlns:p14="http://schemas.microsoft.com/office/powerpoint/2010/main" val="1949066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DC9E-D13C-5971-2B21-A152F5FB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Decode </a:t>
            </a:r>
            <a:r>
              <a:rPr lang="en-US" dirty="0"/>
              <a:t>= 👎 👎 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4000" dirty="0"/>
                  <a:t>Because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3200" dirty="0"/>
                  <a:t> contains irrelevant details, which you don’t want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to encode. </a:t>
                </a:r>
              </a:p>
              <a:p>
                <a:pPr lvl="1"/>
                <a:r>
                  <a:rPr lang="en-US" sz="3200" dirty="0"/>
                  <a:t>Generating all pixels is computationally expensive. </a:t>
                </a:r>
              </a:p>
              <a:p>
                <a:pPr lvl="1"/>
                <a:r>
                  <a:rPr lang="en-US" sz="3200" dirty="0"/>
                  <a:t>Yann is not as concerned with generation as we are. </a:t>
                </a:r>
              </a:p>
              <a:p>
                <a:pPr lvl="1"/>
                <a:r>
                  <a:rPr lang="en-US" sz="3200" dirty="0"/>
                  <a:t>Dan’s comment: </a:t>
                </a:r>
                <a:r>
                  <a:rPr lang="zh-CN" altLang="en-US" sz="3200" dirty="0"/>
                  <a:t>人在预训练的时候也不 </a:t>
                </a:r>
                <a:r>
                  <a:rPr lang="en-US" altLang="zh-CN" sz="3200" dirty="0"/>
                  <a:t>decode. </a:t>
                </a:r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5" t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0845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DC9E-D13C-5971-2B21-A152F5FB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Contrastive methods </a:t>
            </a:r>
            <a:r>
              <a:rPr lang="en-US" dirty="0"/>
              <a:t>= 👎 👎 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4000" dirty="0"/>
                  <a:t>Negative pairs: </a:t>
                </a:r>
              </a:p>
              <a:p>
                <a:pPr lvl="1"/>
                <a:r>
                  <a:rPr lang="en-US" sz="3200" dirty="0"/>
                  <a:t>are hard to generate correctly, </a:t>
                </a:r>
              </a:p>
              <a:p>
                <a:pPr lvl="1"/>
                <a:r>
                  <a:rPr lang="en-US" sz="3200" dirty="0"/>
                  <a:t>are harder and harder to fill the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space as the dimensionality of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sz="3200" dirty="0"/>
                  <a:t> increases, and </a:t>
                </a:r>
              </a:p>
              <a:p>
                <a:pPr lvl="1"/>
                <a:r>
                  <a:rPr lang="en-US" sz="3200" dirty="0"/>
                  <a:t>require a large batch size / memory bank. 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altLang="zh-CN" sz="3600" dirty="0"/>
                  <a:t>Yann </a:t>
                </a:r>
                <a:r>
                  <a:rPr lang="zh-CN" altLang="en-US" sz="3600" dirty="0"/>
                  <a:t>敢这么喷也还因为</a:t>
                </a:r>
                <a:endParaRPr lang="en-US" altLang="zh-CN" sz="3600" dirty="0"/>
              </a:p>
              <a:p>
                <a:pPr lvl="1"/>
                <a:r>
                  <a:rPr lang="en-US" sz="3200" dirty="0"/>
                  <a:t>Hadsell, R., Chopra, S., &amp; </a:t>
                </a:r>
                <a:r>
                  <a:rPr lang="en-US" sz="3200" dirty="0" err="1"/>
                  <a:t>LeCun</a:t>
                </a:r>
                <a:r>
                  <a:rPr lang="en-US" sz="3200" dirty="0"/>
                  <a:t>, Y. (2006, June). Dimensionality reduction by learning an invariant mapping. </a:t>
                </a:r>
                <a:r>
                  <a:rPr lang="en-US" sz="1900" dirty="0"/>
                  <a:t>In 2006 IEEE Computer Society Conference on Computer Vision and Pattern Recognition (CVPR'06) (Vol. 2, pp. 1735-1742). IEEE.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993FA0-A32F-7C27-B56A-B08F71A495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667250"/>
              </a:xfrm>
              <a:blipFill>
                <a:blip r:embed="rId2"/>
                <a:stretch>
                  <a:fillRect l="-1681" t="-4047" r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3856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68E5-76C0-1D16-1503-BF456302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 Learning VS Contrastive JEM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5C41A-852A-39F5-B96F-D026BEC7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Metric learning. </a:t>
            </a:r>
          </a:p>
          <a:p>
            <a:pPr lvl="1"/>
            <a:r>
              <a:rPr lang="en-US" sz="3200" dirty="0"/>
              <a:t>Supervised. Same label -&gt; attract. Different labels -&gt; repel. </a:t>
            </a:r>
          </a:p>
          <a:p>
            <a:r>
              <a:rPr lang="en-US" sz="3600" dirty="0"/>
              <a:t>“instance as class”</a:t>
            </a:r>
          </a:p>
          <a:p>
            <a:pPr lvl="1"/>
            <a:r>
              <a:rPr lang="en-US" sz="3200" dirty="0"/>
              <a:t>---- is how some papers frame the contrastive method. </a:t>
            </a:r>
          </a:p>
          <a:p>
            <a:r>
              <a:rPr lang="zh-CN" altLang="en-US" sz="3600" dirty="0"/>
              <a:t>想要利用 </a:t>
            </a:r>
            <a:r>
              <a:rPr lang="en-US" sz="3600" dirty="0"/>
              <a:t>“instance as class” </a:t>
            </a:r>
            <a:r>
              <a:rPr lang="zh-CN" altLang="en-US" sz="3600" dirty="0"/>
              <a:t>在自监督地做 </a:t>
            </a:r>
            <a:r>
              <a:rPr lang="en-US" altLang="zh-CN" sz="3600" dirty="0"/>
              <a:t>“metric learning”, </a:t>
            </a:r>
            <a:r>
              <a:rPr lang="zh-CN" altLang="en-US" sz="3600" dirty="0"/>
              <a:t>你需要 </a:t>
            </a:r>
            <a:r>
              <a:rPr lang="en-US" altLang="zh-CN" sz="3600" dirty="0"/>
              <a:t>data augmentation </a:t>
            </a:r>
            <a:r>
              <a:rPr lang="zh-CN" altLang="en-US" sz="3600" dirty="0"/>
              <a:t>和 </a:t>
            </a:r>
            <a:r>
              <a:rPr lang="en-US" altLang="zh-CN" sz="3600" dirty="0"/>
              <a:t>contrastive method. </a:t>
            </a:r>
          </a:p>
          <a:p>
            <a:pPr lvl="1"/>
            <a:r>
              <a:rPr lang="zh-CN" altLang="en-US" sz="3200" dirty="0"/>
              <a:t>还有其他的可能性，</a:t>
            </a:r>
            <a:r>
              <a:rPr lang="en-US" sz="3200" dirty="0"/>
              <a:t>e.g. music </a:t>
            </a:r>
            <a:r>
              <a:rPr lang="zh-CN" altLang="en-US" sz="3200" dirty="0"/>
              <a:t>起承转合。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4899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1485</Words>
  <Application>Microsoft Office PowerPoint</Application>
  <PresentationFormat>Widescreen</PresentationFormat>
  <Paragraphs>139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VICReg and related works</vt:lpstr>
      <vt:lpstr>Roadmap</vt:lpstr>
      <vt:lpstr>Self-supervise (自监督) = 👍 👍 👍</vt:lpstr>
      <vt:lpstr>PowerPoint Presentation</vt:lpstr>
      <vt:lpstr>Joint embedding method (JEM) = 👍 👍 👍</vt:lpstr>
      <vt:lpstr>How to prevent z collapse? </vt:lpstr>
      <vt:lpstr>Decode = 👎 👎 👎</vt:lpstr>
      <vt:lpstr>Contrastive methods = 👎 👎 👎</vt:lpstr>
      <vt:lpstr>Metric Learning VS Contrastive JEM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expander? </vt:lpstr>
      <vt:lpstr>VICReg + JEPA</vt:lpstr>
      <vt:lpstr>VICReg + JEPA</vt:lpstr>
      <vt:lpstr>VICReg + JEPA</vt:lpstr>
      <vt:lpstr>Barlow Twins</vt:lpstr>
      <vt:lpstr>SimCLR</vt:lpstr>
      <vt:lpstr>SimCLR</vt:lpstr>
      <vt:lpstr>MoCo</vt:lpstr>
      <vt:lpstr>BYOL</vt:lpstr>
      <vt:lpstr>W-MSE</vt:lpstr>
      <vt:lpstr>SwAV</vt:lpstr>
      <vt:lpstr>SwAV</vt:lpstr>
      <vt:lpstr>SimSiam</vt:lpstr>
      <vt:lpstr>OBoW</vt:lpstr>
      <vt:lpstr>VICReg</vt:lpstr>
      <vt:lpstr>Experiments: </vt:lpstr>
      <vt:lpstr>Bib</vt:lpstr>
      <vt:lpstr>PowerPoint Presentation</vt:lpstr>
      <vt:lpstr>对称性+VICReg 实验结果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VICReg and related works</dc:title>
  <dc:creator>秦 Daniel</dc:creator>
  <cp:lastModifiedBy>秦 Daniel</cp:lastModifiedBy>
  <cp:revision>201</cp:revision>
  <dcterms:created xsi:type="dcterms:W3CDTF">2023-01-03T11:43:29Z</dcterms:created>
  <dcterms:modified xsi:type="dcterms:W3CDTF">2023-01-06T14:10:31Z</dcterms:modified>
</cp:coreProperties>
</file>

<file path=docProps/thumbnail.jpeg>
</file>